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K Grotesk" charset="1" panose="00000500000000000000"/>
      <p:regular r:id="rId20"/>
    </p:embeddedFont>
    <p:embeddedFont>
      <p:font typeface="Glacial Indifference Bold" charset="1" panose="00000800000000000000"/>
      <p:regular r:id="rId21"/>
    </p:embeddedFont>
    <p:embeddedFont>
      <p:font typeface="HK Grotesk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6414887"/>
            <a:ext cx="7801192" cy="56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Get Your Budget Estimated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3377707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BARGAIN BOT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72700" y="3756972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1"/>
                </a:lnTo>
                <a:lnTo>
                  <a:pt x="0" y="7989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8146" y="1066800"/>
            <a:ext cx="17629854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0454" y="3077599"/>
            <a:ext cx="9622246" cy="638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9293" indent="-489647" lvl="1">
              <a:lnSpc>
                <a:spcPts val="6350"/>
              </a:lnSpc>
              <a:buFont typeface="Arial"/>
              <a:buChar char="•"/>
            </a:pPr>
            <a:r>
              <a:rPr lang="en-US" sz="453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 Noise: Impacts model accuracy and stability.</a:t>
            </a:r>
          </a:p>
          <a:p>
            <a:pPr algn="l" marL="979293" indent="-489647" lvl="1">
              <a:lnSpc>
                <a:spcPts val="6350"/>
              </a:lnSpc>
              <a:buFont typeface="Arial"/>
              <a:buChar char="•"/>
            </a:pPr>
            <a:r>
              <a:rPr lang="en-US" sz="453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Missing Values: Current implementation lacks handling of missing data.</a:t>
            </a:r>
          </a:p>
          <a:p>
            <a:pPr algn="l" marL="979293" indent="-489647" lvl="1">
              <a:lnSpc>
                <a:spcPts val="6350"/>
              </a:lnSpc>
              <a:buFont typeface="Arial"/>
              <a:buChar char="•"/>
            </a:pPr>
            <a:r>
              <a:rPr lang="en-US" sz="453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Robustness: Models struggle with extreme outliers or anomalies.</a:t>
            </a:r>
          </a:p>
          <a:p>
            <a:pPr algn="l">
              <a:lnSpc>
                <a:spcPts val="635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6156578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592353" y="1642094"/>
            <a:ext cx="14138372" cy="9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2"/>
              </a:lnSpc>
            </a:pPr>
            <a:r>
              <a:rPr lang="en-US" b="true" sz="619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FUTURE IMPROVEMENTS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2802920"/>
            <a:ext cx="8586725" cy="645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3888" indent="-356944" lvl="1">
              <a:lnSpc>
                <a:spcPts val="4629"/>
              </a:lnSpc>
              <a:buFont typeface="Arial"/>
              <a:buChar char="•"/>
            </a:pPr>
            <a:r>
              <a:rPr lang="en-US" sz="33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Advanced Machine Learning Libraries: Replace custom implementations with robust libraries.</a:t>
            </a:r>
          </a:p>
          <a:p>
            <a:pPr algn="just" marL="713888" indent="-356944" lvl="1">
              <a:lnSpc>
                <a:spcPts val="4629"/>
              </a:lnSpc>
              <a:buFont typeface="Arial"/>
              <a:buChar char="•"/>
            </a:pPr>
            <a:r>
              <a:rPr lang="en-US" sz="33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Hyperparameter Tuning: Use techniques to optimize model performance.</a:t>
            </a:r>
          </a:p>
          <a:p>
            <a:pPr algn="just" marL="713888" indent="-356944" lvl="1">
              <a:lnSpc>
                <a:spcPts val="4629"/>
              </a:lnSpc>
              <a:buFont typeface="Arial"/>
              <a:buChar char="•"/>
            </a:pPr>
            <a:r>
              <a:rPr lang="en-US" sz="33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 Preprocessing: Implement strategies to handle noisy, incomplete, or imbalanced data.</a:t>
            </a:r>
          </a:p>
          <a:p>
            <a:pPr algn="just" marL="713888" indent="-356944" lvl="1">
              <a:lnSpc>
                <a:spcPts val="4629"/>
              </a:lnSpc>
              <a:buFont typeface="Arial"/>
              <a:buChar char="•"/>
            </a:pPr>
            <a:r>
              <a:rPr lang="en-US" sz="33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Expand Dataset: Larger datasets for better generalization and less overfitting.</a:t>
            </a:r>
          </a:p>
          <a:p>
            <a:pPr algn="just">
              <a:lnSpc>
                <a:spcPts val="462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5720" y="4661285"/>
            <a:ext cx="14795698" cy="338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Fetch Live Data</a:t>
            </a:r>
          </a:p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Integrate with real-time APIs for live project data.</a:t>
            </a:r>
          </a:p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Real-Time Budget Estimations</a:t>
            </a:r>
          </a:p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Provide dynamic, up-to-date estimations for projects.</a:t>
            </a:r>
          </a:p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Seamless Workflow Integration</a:t>
            </a:r>
          </a:p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Connect with project management tools for enhanced usability.</a:t>
            </a:r>
          </a:p>
          <a:p>
            <a:pPr algn="ctr">
              <a:lnSpc>
                <a:spcPts val="387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73494"/>
            <a:ext cx="16230600" cy="142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97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REAL-TIME API INTEGRATION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709943" y="1918560"/>
            <a:ext cx="6941783" cy="12795913"/>
          </a:xfrm>
          <a:custGeom>
            <a:avLst/>
            <a:gdLst/>
            <a:ahLst/>
            <a:cxnLst/>
            <a:rect r="r" b="b" t="t" l="l"/>
            <a:pathLst>
              <a:path h="12795913" w="6941783">
                <a:moveTo>
                  <a:pt x="6941782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2" y="12795913"/>
                </a:lnTo>
                <a:lnTo>
                  <a:pt x="694178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25173" y="874240"/>
            <a:ext cx="6655149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87452" y="3301942"/>
            <a:ext cx="11600689" cy="698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5"/>
              </a:lnSpc>
            </a:pPr>
            <a:r>
              <a:rPr lang="en-US" b="true" sz="483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Achievements</a:t>
            </a:r>
          </a:p>
          <a:p>
            <a:pPr algn="ctr">
              <a:lnSpc>
                <a:spcPts val="4418"/>
              </a:lnSpc>
            </a:pPr>
            <a:r>
              <a:rPr lang="en-US" sz="315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Developed an intelligent system for estimating project budgets using machine learning.</a:t>
            </a:r>
          </a:p>
          <a:p>
            <a:pPr algn="ctr">
              <a:lnSpc>
                <a:spcPts val="4418"/>
              </a:lnSpc>
            </a:pPr>
            <a:r>
              <a:rPr lang="en-US" sz="315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Interactive UI for easy user interaction with budget forecasting.</a:t>
            </a:r>
          </a:p>
          <a:p>
            <a:pPr algn="ctr">
              <a:lnSpc>
                <a:spcPts val="6775"/>
              </a:lnSpc>
            </a:pPr>
            <a:r>
              <a:rPr lang="en-US" sz="483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</a:t>
            </a:r>
            <a:r>
              <a:rPr lang="en-US" b="true" sz="483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uture Vision</a:t>
            </a:r>
          </a:p>
          <a:p>
            <a:pPr algn="ctr">
              <a:lnSpc>
                <a:spcPts val="4418"/>
              </a:lnSpc>
            </a:pPr>
            <a:r>
              <a:rPr lang="en-US" sz="315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Real-world data integration, advanced techniques, and feature enhancements for continuous improvement.</a:t>
            </a:r>
          </a:p>
          <a:p>
            <a:pPr algn="ctr">
              <a:lnSpc>
                <a:spcPts val="6775"/>
              </a:lnSpc>
            </a:pPr>
            <a:r>
              <a:rPr lang="en-US" b="true" sz="483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Potential Impact</a:t>
            </a:r>
          </a:p>
          <a:p>
            <a:pPr algn="ctr">
              <a:lnSpc>
                <a:spcPts val="4418"/>
              </a:lnSpc>
            </a:pPr>
            <a:r>
              <a:rPr lang="en-US" sz="315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BargainBot can be a valuable tool for businesses and individuals in project management.</a:t>
            </a:r>
          </a:p>
          <a:p>
            <a:pPr algn="ctr">
              <a:lnSpc>
                <a:spcPts val="441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572187" y="-2081192"/>
            <a:ext cx="10287000" cy="14449383"/>
          </a:xfrm>
          <a:custGeom>
            <a:avLst/>
            <a:gdLst/>
            <a:ahLst/>
            <a:cxnLst/>
            <a:rect r="r" b="b" t="t" l="l"/>
            <a:pathLst>
              <a:path h="14449383" w="10287000">
                <a:moveTo>
                  <a:pt x="0" y="0"/>
                </a:moveTo>
                <a:lnTo>
                  <a:pt x="10287000" y="0"/>
                </a:lnTo>
                <a:lnTo>
                  <a:pt x="10287000" y="14449384"/>
                </a:lnTo>
                <a:lnTo>
                  <a:pt x="0" y="14449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9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25578" y="-4325765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099593" y="3941935"/>
            <a:ext cx="14862197" cy="76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1"/>
              </a:lnSpc>
            </a:pPr>
            <a:r>
              <a:rPr lang="en-US" b="true" sz="529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PRESENTED BY: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1305" y="6131082"/>
            <a:ext cx="16073873" cy="209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8"/>
              </a:lnSpc>
            </a:pPr>
            <a:r>
              <a:rPr lang="en-US" sz="602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Gul-e-Zahra               2022-CS-75</a:t>
            </a:r>
          </a:p>
          <a:p>
            <a:pPr algn="l">
              <a:lnSpc>
                <a:spcPts val="8438"/>
              </a:lnSpc>
            </a:pPr>
            <a:r>
              <a:rPr lang="en-US" sz="602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Amna Nadeem           2022-CS-96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28923"/>
            <a:ext cx="12028987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22860" y="3938247"/>
            <a:ext cx="11491425" cy="532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0380" indent="-465190" lvl="1">
              <a:lnSpc>
                <a:spcPts val="6033"/>
              </a:lnSpc>
              <a:buAutoNum type="arabicPeriod" startAt="1"/>
            </a:pPr>
            <a:r>
              <a:rPr lang="en-US" sz="43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Introduction </a:t>
            </a:r>
          </a:p>
          <a:p>
            <a:pPr algn="l" marL="930380" indent="-465190" lvl="1">
              <a:lnSpc>
                <a:spcPts val="6033"/>
              </a:lnSpc>
              <a:buAutoNum type="arabicPeriod" startAt="1"/>
            </a:pPr>
            <a:r>
              <a:rPr lang="en-US" sz="43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Models</a:t>
            </a:r>
          </a:p>
          <a:p>
            <a:pPr algn="l" marL="930380" indent="-465190" lvl="1">
              <a:lnSpc>
                <a:spcPts val="6033"/>
              </a:lnSpc>
              <a:buAutoNum type="arabicPeriod" startAt="1"/>
            </a:pPr>
            <a:r>
              <a:rPr lang="en-US" sz="43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Technology Stack</a:t>
            </a:r>
          </a:p>
          <a:p>
            <a:pPr algn="l" marL="930380" indent="-465190" lvl="1">
              <a:lnSpc>
                <a:spcPts val="6033"/>
              </a:lnSpc>
              <a:buAutoNum type="arabicPeriod" startAt="1"/>
            </a:pPr>
            <a:r>
              <a:rPr lang="en-US" sz="43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Work Flow</a:t>
            </a:r>
          </a:p>
          <a:p>
            <a:pPr algn="l" marL="930380" indent="-465190" lvl="1">
              <a:lnSpc>
                <a:spcPts val="6033"/>
              </a:lnSpc>
              <a:buAutoNum type="arabicPeriod" startAt="1"/>
            </a:pPr>
            <a:r>
              <a:rPr lang="en-US" sz="43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Challenges</a:t>
            </a:r>
          </a:p>
          <a:p>
            <a:pPr algn="l" marL="930380" indent="-465190" lvl="1">
              <a:lnSpc>
                <a:spcPts val="6033"/>
              </a:lnSpc>
              <a:buAutoNum type="arabicPeriod" startAt="1"/>
            </a:pPr>
            <a:r>
              <a:rPr lang="en-US" sz="43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Future Improvements</a:t>
            </a:r>
          </a:p>
          <a:p>
            <a:pPr algn="l" marL="930380" indent="-465190" lvl="1">
              <a:lnSpc>
                <a:spcPts val="6033"/>
              </a:lnSpc>
              <a:buAutoNum type="arabicPeriod" startAt="1"/>
            </a:pPr>
            <a:r>
              <a:rPr lang="en-US" sz="430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572187" y="-2081192"/>
            <a:ext cx="10287000" cy="14449383"/>
          </a:xfrm>
          <a:custGeom>
            <a:avLst/>
            <a:gdLst/>
            <a:ahLst/>
            <a:cxnLst/>
            <a:rect r="r" b="b" t="t" l="l"/>
            <a:pathLst>
              <a:path h="14449383" w="10287000">
                <a:moveTo>
                  <a:pt x="0" y="0"/>
                </a:moveTo>
                <a:lnTo>
                  <a:pt x="10287000" y="0"/>
                </a:lnTo>
                <a:lnTo>
                  <a:pt x="10287000" y="14449384"/>
                </a:lnTo>
                <a:lnTo>
                  <a:pt x="0" y="14449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9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25578" y="-4325765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85427" y="2800026"/>
            <a:ext cx="14862197" cy="152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1"/>
              </a:lnSpc>
            </a:pPr>
            <a:r>
              <a:rPr lang="en-US" b="true" sz="529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INTELLIGENT SYSTEM FOR ESTIMATING PROJECT BUDGETS.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427" y="4903581"/>
            <a:ext cx="11016997" cy="435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3"/>
              </a:lnSpc>
            </a:pPr>
            <a:r>
              <a:rPr lang="en-US" sz="413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Key Features</a:t>
            </a:r>
          </a:p>
          <a:p>
            <a:pPr algn="l" marL="891969" indent="-445985" lvl="1">
              <a:lnSpc>
                <a:spcPts val="5783"/>
              </a:lnSpc>
              <a:buFont typeface="Arial"/>
              <a:buChar char="•"/>
            </a:pPr>
            <a:r>
              <a:rPr lang="en-US" sz="413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Project type inquiries</a:t>
            </a:r>
          </a:p>
          <a:p>
            <a:pPr algn="l" marL="891969" indent="-445985" lvl="1">
              <a:lnSpc>
                <a:spcPts val="5783"/>
              </a:lnSpc>
              <a:buFont typeface="Arial"/>
              <a:buChar char="•"/>
            </a:pPr>
            <a:r>
              <a:rPr lang="en-US" sz="413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Complexity scoring</a:t>
            </a:r>
          </a:p>
          <a:p>
            <a:pPr algn="l" marL="891969" indent="-445985" lvl="1">
              <a:lnSpc>
                <a:spcPts val="5783"/>
              </a:lnSpc>
              <a:buFont typeface="Arial"/>
              <a:buChar char="•"/>
            </a:pPr>
            <a:r>
              <a:rPr lang="en-US" sz="413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Budget forecasting</a:t>
            </a:r>
          </a:p>
          <a:p>
            <a:pPr algn="l">
              <a:lnSpc>
                <a:spcPts val="5783"/>
              </a:lnSpc>
            </a:pPr>
          </a:p>
          <a:p>
            <a:pPr algn="l">
              <a:lnSpc>
                <a:spcPts val="578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1107" y="27432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84460" y="4467225"/>
            <a:ext cx="10774840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Linear Regression</a:t>
            </a:r>
          </a:p>
          <a:p>
            <a:pPr algn="just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Assumes perfect linearity between features and target.</a:t>
            </a:r>
          </a:p>
          <a:p>
            <a:pPr algn="just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Lacks regularization techniques (e.g., for multicollinearity).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Random Forest Regressor</a:t>
            </a:r>
          </a:p>
          <a:p>
            <a:pPr algn="just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Simplified compared to Scikit-learn's implementation.</a:t>
            </a:r>
          </a:p>
          <a:p>
            <a:pPr algn="just" marL="1295403" indent="-431801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Missing advanced techniques like feature importance analysis.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15470" y="1821822"/>
            <a:ext cx="16230600" cy="142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4"/>
              </a:lnSpc>
            </a:pPr>
            <a:r>
              <a:rPr lang="en-US" b="true" sz="975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8028" y="4922856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99543" y="2151301"/>
            <a:ext cx="9403569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TECHNOLOGY STACK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11928" y="4382278"/>
            <a:ext cx="12382988" cy="554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Programming Languages and Libraries</a:t>
            </a:r>
          </a:p>
          <a:p>
            <a:pPr algn="l" marL="755701" indent="-377850" lvl="1">
              <a:lnSpc>
                <a:spcPts val="63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Python: Core programming language for development.</a:t>
            </a:r>
          </a:p>
          <a:p>
            <a:pPr algn="l" marL="755701" indent="-377850" lvl="1">
              <a:lnSpc>
                <a:spcPts val="63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Pandas &amp; NumPy: Data manipulation and numerical computations.</a:t>
            </a:r>
          </a:p>
          <a:p>
            <a:pPr algn="l" marL="755701" indent="-377850" lvl="1">
              <a:lnSpc>
                <a:spcPts val="63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Scikit-learn: Model benchmarking and comparison.</a:t>
            </a:r>
          </a:p>
          <a:p>
            <a:pPr algn="l" marL="755701" indent="-377850" lvl="1">
              <a:lnSpc>
                <a:spcPts val="63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Matplotlib &amp; Seaborn: Data visualization.</a:t>
            </a:r>
          </a:p>
          <a:p>
            <a:pPr algn="l">
              <a:lnSpc>
                <a:spcPts val="63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8028" y="4922856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99543" y="2151301"/>
            <a:ext cx="9403569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TECHNOLOGY STACK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11928" y="4382278"/>
            <a:ext cx="12382988" cy="3943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Frameworks and Tools</a:t>
            </a:r>
          </a:p>
          <a:p>
            <a:pPr algn="l" marL="755701" indent="-377850" lvl="1">
              <a:lnSpc>
                <a:spcPts val="63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Streamli</a:t>
            </a: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t: Interactive and user-friendly web interface.</a:t>
            </a:r>
          </a:p>
          <a:p>
            <a:pPr algn="l" marL="755701" indent="-377850" lvl="1">
              <a:lnSpc>
                <a:spcPts val="63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ustom ML Implementations: Linear Regression and Random Forest Regressor designed from scratch.</a:t>
            </a:r>
          </a:p>
          <a:p>
            <a:pPr algn="l">
              <a:lnSpc>
                <a:spcPts val="63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8028" y="4922856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99543" y="2151301"/>
            <a:ext cx="9403569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TECHNOLOGY STACK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11928" y="3714768"/>
            <a:ext cx="12382988" cy="554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Deployment</a:t>
            </a:r>
          </a:p>
          <a:p>
            <a:pPr algn="l" marL="755701" indent="-377850" lvl="1">
              <a:lnSpc>
                <a:spcPts val="63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Local Deployment: Streamli</a:t>
            </a: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t-powered web app for local execution.</a:t>
            </a:r>
          </a:p>
          <a:p>
            <a:pPr algn="l">
              <a:lnSpc>
                <a:spcPts val="6300"/>
              </a:lnSpc>
            </a:pPr>
          </a:p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Collaboration Tools</a:t>
            </a:r>
          </a:p>
          <a:p>
            <a:pPr algn="l" marL="755701" indent="-377850" lvl="1">
              <a:lnSpc>
                <a:spcPts val="63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Git &amp; GitHub: Version control and code sharing.</a:t>
            </a:r>
          </a:p>
          <a:p>
            <a:pPr algn="l">
              <a:lnSpc>
                <a:spcPts val="63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1477" y="1057275"/>
            <a:ext cx="5648427" cy="92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8"/>
              </a:lnSpc>
            </a:pPr>
            <a:r>
              <a:rPr lang="en-US" b="true" sz="629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WORK 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60222" y="2449514"/>
            <a:ext cx="13847559" cy="7391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358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 Collection</a:t>
            </a:r>
          </a:p>
          <a:p>
            <a:pPr algn="l">
              <a:lnSpc>
                <a:spcPts val="3722"/>
              </a:lnSpc>
            </a:pPr>
            <a:r>
              <a:rPr lang="en-US" sz="265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Simulated historical project data.</a:t>
            </a:r>
          </a:p>
          <a:p>
            <a:pPr algn="l">
              <a:lnSpc>
                <a:spcPts val="5025"/>
              </a:lnSpc>
            </a:pPr>
            <a:r>
              <a:rPr lang="en-US" sz="358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 Preprocessing</a:t>
            </a:r>
          </a:p>
          <a:p>
            <a:pPr algn="l">
              <a:lnSpc>
                <a:spcPts val="3722"/>
              </a:lnSpc>
            </a:pPr>
            <a:r>
              <a:rPr lang="en-US" sz="265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Cleaning and feature selection.</a:t>
            </a:r>
          </a:p>
          <a:p>
            <a:pPr algn="l">
              <a:lnSpc>
                <a:spcPts val="3722"/>
              </a:lnSpc>
            </a:pPr>
            <a:r>
              <a:rPr lang="en-US" sz="265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Addressing class imbalance.</a:t>
            </a:r>
          </a:p>
          <a:p>
            <a:pPr algn="l">
              <a:lnSpc>
                <a:spcPts val="5025"/>
              </a:lnSpc>
            </a:pPr>
            <a:r>
              <a:rPr lang="en-US" sz="358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Model Implementation</a:t>
            </a:r>
          </a:p>
          <a:p>
            <a:pPr algn="l">
              <a:lnSpc>
                <a:spcPts val="3722"/>
              </a:lnSpc>
            </a:pPr>
            <a:r>
              <a:rPr lang="en-US" sz="265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 Linear Regression: Simple, interpretable predictions.</a:t>
            </a:r>
          </a:p>
          <a:p>
            <a:pPr algn="l">
              <a:lnSpc>
                <a:spcPts val="3722"/>
              </a:lnSpc>
            </a:pPr>
            <a:r>
              <a:rPr lang="en-US" sz="265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 Random Forest: Handles non-linear relationships for better accuracy.</a:t>
            </a:r>
          </a:p>
          <a:p>
            <a:pPr algn="l">
              <a:lnSpc>
                <a:spcPts val="5025"/>
              </a:lnSpc>
            </a:pPr>
            <a:r>
              <a:rPr lang="en-US" sz="358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Model Evaluation</a:t>
            </a:r>
          </a:p>
          <a:p>
            <a:pPr algn="l">
              <a:lnSpc>
                <a:spcPts val="3722"/>
              </a:lnSpc>
            </a:pPr>
            <a:r>
              <a:rPr lang="en-US" sz="265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 Metrics: MSE, R² Score.</a:t>
            </a:r>
          </a:p>
          <a:p>
            <a:pPr algn="l">
              <a:lnSpc>
                <a:spcPts val="3722"/>
              </a:lnSpc>
            </a:pPr>
            <a:r>
              <a:rPr lang="en-US" sz="265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 Comparison: Random Forest outperforms Linear Regression.</a:t>
            </a:r>
          </a:p>
          <a:p>
            <a:pPr algn="l">
              <a:lnSpc>
                <a:spcPts val="5025"/>
              </a:lnSpc>
            </a:pPr>
            <a:r>
              <a:rPr lang="en-US" sz="358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User Interaction</a:t>
            </a:r>
          </a:p>
          <a:p>
            <a:pPr algn="l">
              <a:lnSpc>
                <a:spcPts val="3722"/>
              </a:lnSpc>
            </a:pPr>
            <a:r>
              <a:rPr lang="en-US" sz="265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  Streamlit-based interface for input and budget predictions.</a:t>
            </a:r>
          </a:p>
          <a:p>
            <a:pPr algn="l">
              <a:lnSpc>
                <a:spcPts val="372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DAGZX4gJJYg</dc:identifier>
  <dcterms:modified xsi:type="dcterms:W3CDTF">2011-08-01T06:04:30Z</dcterms:modified>
  <cp:revision>1</cp:revision>
  <dc:title>Bargain bot</dc:title>
</cp:coreProperties>
</file>